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72" r:id="rId3"/>
    <p:sldId id="256" r:id="rId4"/>
    <p:sldId id="262" r:id="rId5"/>
    <p:sldId id="273" r:id="rId6"/>
    <p:sldId id="274" r:id="rId7"/>
    <p:sldId id="275" r:id="rId8"/>
    <p:sldId id="276" r:id="rId9"/>
    <p:sldId id="277" r:id="rId10"/>
    <p:sldId id="279" r:id="rId11"/>
    <p:sldId id="278" r:id="rId12"/>
    <p:sldId id="280" r:id="rId13"/>
    <p:sldId id="281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660"/>
  </p:normalViewPr>
  <p:slideViewPr>
    <p:cSldViewPr snapToGrid="0">
      <p:cViewPr varScale="1">
        <p:scale>
          <a:sx n="99" d="100"/>
          <a:sy n="99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5F1B3-4516-4AB7-BC6E-08A95E6A6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BE0E4-7B8B-4C09-9489-2B0D59A4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E968F-5254-475D-92AC-6F41EB0B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A2E39-614B-4A63-9875-5D24E1DA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6D9B-AC6D-40B5-A6FB-AF47E9DC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9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60B8-CF3D-4B30-8A2A-8F3C70CE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39D03-7DED-4D8A-92DB-5117AD970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EC658-373F-47C5-B912-5CC1057B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EF608-A7A1-41A4-BC2A-AE299DA2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8D7E9-75E1-479D-BC24-D7FA7F50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0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7D164-B82B-4FA0-9A9C-6B17C374A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B2912-000A-4734-927D-A4D738C30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FA2A-1B30-4DD0-B39B-2C23FC45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EB677-29DE-4A3B-8A39-9ED536BC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564A5-B63B-4750-9B5E-CAF92FDC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7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994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1937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462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611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97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032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112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45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FF9A-E402-4FF3-801C-ECF3108F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9171-10C6-40D4-BC6A-F1FC76B8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30282-4293-4A14-BC28-613097FB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820C-70C7-4E7C-BA6E-0B836B6B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12821-069A-479A-B8B3-438BA217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96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761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9458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985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1005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37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altLang="ko-KR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06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994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1706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0227-C3C8-40EC-A695-61CAAE1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E5533-0948-4A64-8046-C6D488E0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9DFD-7824-419F-B7C3-DC42BAE6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18D3-CC26-427D-BCA6-4320C6C0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1C6F-BE8E-4A9A-A2F8-059D931B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54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1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2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18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82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E81C-F11F-40CA-85A6-F4AAEC6A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4AED-E492-49D0-B09C-A36649D29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F889A-C28E-48CD-A68F-F316CF45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49EDB-B6F8-48BC-B0DA-DA7A9679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0A6B7-9097-4DEE-91EA-78AEC4C5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CECEF-43D0-47BA-B078-82C1DD0A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8FFB-8A0F-4C95-8980-249CF9B4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FCA0-67B4-4907-B9AF-EAC39F326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01243-F0FB-41FD-8CCA-63403E2EE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2611D-B444-4FB2-835A-E37163989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7845C-5BEE-4D0E-B1EE-65F8074B1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5C5A3-4F20-4D75-AFC8-C3C98020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3E2ED-AFF1-43A8-8326-10DB036D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98222-C850-4D3E-9BEA-1957AB82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2138-B9B6-4165-8783-8CF0C2AA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C3ADF-F158-4826-90D1-A64B48EA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374F8-D381-4C59-88AA-2170DF82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F3EE8-1B2E-42F9-AC41-12A60805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2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DE9E7-B3F4-4CF0-88AE-5D6B6CBF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EE9D4-5BCE-4C60-9F85-F3EA80AE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1BB9-3A63-451F-80F6-16654EB7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B663-5CD2-4FEA-9431-340A1F10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83FE5-1094-4A77-BFC6-530674ED9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30B0A-422C-4CB0-930D-85912F058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F2B87-1302-4822-B46D-DD3EBD70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BB586-3D40-4804-8400-93ADD1F5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BE20C-BC0F-4738-9C80-F9752C02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7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D02F-A76C-4C5A-B00A-B1A7564C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F19B5-5883-439B-BEA4-8AA8101FE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8988F-2C3E-4CF4-A62A-A89C58EC8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93F70-AECB-4A99-A79D-B46C5F73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602D5-EBD4-417D-8BD9-C15860B4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5011E-9BB2-403B-AC08-5923AFC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9EE5F-14CC-46E0-A9F2-F20B7628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1D52F-F26C-4557-ADC8-7B481E81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CA17C-EB34-4A8E-AEF3-7FE0CC5B1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03F41-E895-441C-B41E-FDED517EAD2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6934-DC3D-43E5-9367-66EBB0147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FE12B-51C2-471E-8599-2CC083618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705C-D474-4E9D-A974-0AB134C5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251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2.png"/><Relationship Id="rId5" Type="http://schemas.openxmlformats.org/officeDocument/2006/relationships/tags" Target="../tags/tag5.xml"/><Relationship Id="rId10" Type="http://schemas.openxmlformats.org/officeDocument/2006/relationships/image" Target="../media/image21.png"/><Relationship Id="rId4" Type="http://schemas.openxmlformats.org/officeDocument/2006/relationships/tags" Target="../tags/tag4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752" y="3435967"/>
            <a:ext cx="3525706" cy="677305"/>
          </a:xfrm>
        </p:spPr>
        <p:txBody>
          <a:bodyPr>
            <a:noAutofit/>
          </a:bodyPr>
          <a:lstStyle/>
          <a:p>
            <a:r>
              <a:rPr lang="en-US" sz="1700" dirty="0"/>
              <a:t>Web Data Scrapping by Python</a:t>
            </a:r>
          </a:p>
          <a:p>
            <a:r>
              <a:rPr lang="en-US" sz="1700" dirty="0"/>
              <a:t>Visualization by R </a:t>
            </a:r>
            <a:endParaRPr lang="ru-RU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4235" y="5253926"/>
            <a:ext cx="3065072" cy="536972"/>
          </a:xfrm>
        </p:spPr>
        <p:txBody>
          <a:bodyPr/>
          <a:lstStyle/>
          <a:p>
            <a:r>
              <a:rPr lang="en-US" b="1" dirty="0"/>
              <a:t>SANGHEE HONG</a:t>
            </a:r>
            <a:br>
              <a:rPr lang="en-US" b="1" dirty="0"/>
            </a:br>
            <a:endParaRPr lang="ru-RU" b="1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92103-5290-4FE5-BC05-219637B3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5" y="1705023"/>
            <a:ext cx="1077203" cy="41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82" y="1536635"/>
            <a:ext cx="5690680" cy="1517356"/>
          </a:xfrm>
        </p:spPr>
        <p:txBody>
          <a:bodyPr/>
          <a:lstStyle/>
          <a:p>
            <a:r>
              <a:rPr lang="en-US" sz="5500" b="1" dirty="0"/>
              <a:t>Airbnb </a:t>
            </a:r>
            <a:br>
              <a:rPr lang="en-US" sz="5500" b="1" dirty="0"/>
            </a:br>
            <a:r>
              <a:rPr lang="en-US" sz="5500" b="1" dirty="0"/>
              <a:t>Listing Analysis </a:t>
            </a:r>
            <a:endParaRPr lang="ru-RU" sz="5500" b="1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04AD7549-0959-4850-AF15-93D394B0043C}"/>
              </a:ext>
            </a:extLst>
          </p:cNvPr>
          <p:cNvSpPr txBox="1">
            <a:spLocks/>
          </p:cNvSpPr>
          <p:nvPr/>
        </p:nvSpPr>
        <p:spPr>
          <a:xfrm>
            <a:off x="2051304" y="282175"/>
            <a:ext cx="3566831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COMPOSITION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153601F-876D-4467-9BA9-F83E3C71396D}"/>
              </a:ext>
            </a:extLst>
          </p:cNvPr>
          <p:cNvSpPr txBox="1">
            <a:spLocks/>
          </p:cNvSpPr>
          <p:nvPr/>
        </p:nvSpPr>
        <p:spPr>
          <a:xfrm>
            <a:off x="6228097" y="530672"/>
            <a:ext cx="5963903" cy="106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Most common is one bedroom + one bathroom.</a:t>
            </a:r>
          </a:p>
          <a:p>
            <a:r>
              <a:rPr lang="en-US" sz="1700" dirty="0"/>
              <a:t>Interestingly, some private room offer more bathroom    than bedroom.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AF67EE-7F2C-4E51-8C85-1C1948C6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5" y="931464"/>
            <a:ext cx="3166989" cy="3238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21A353-1236-42E0-ABC3-F73DB0E5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87" y="1714102"/>
            <a:ext cx="5545972" cy="3928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6C697E-8EA3-4198-B788-6FB945CB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5" y="1714102"/>
            <a:ext cx="5545972" cy="3928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411F8DCF-CD34-469B-BF5F-4562FBB09E59}"/>
              </a:ext>
            </a:extLst>
          </p:cNvPr>
          <p:cNvSpPr txBox="1">
            <a:spLocks/>
          </p:cNvSpPr>
          <p:nvPr/>
        </p:nvSpPr>
        <p:spPr>
          <a:xfrm>
            <a:off x="2322531" y="5855253"/>
            <a:ext cx="23657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/>
              <a:t>Number of Bedroom</a:t>
            </a:r>
            <a:endParaRPr lang="ko-KR" altLang="en-US" sz="1500" dirty="0"/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60D1524A-4714-40AC-9331-2461107D2A34}"/>
              </a:ext>
            </a:extLst>
          </p:cNvPr>
          <p:cNvSpPr txBox="1">
            <a:spLocks/>
          </p:cNvSpPr>
          <p:nvPr/>
        </p:nvSpPr>
        <p:spPr>
          <a:xfrm>
            <a:off x="8255433" y="5855253"/>
            <a:ext cx="23657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/>
              <a:t>Number of Bathroom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5619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WORD</a:t>
            </a:r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ADA895-8AB3-4980-8344-1260FD06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31" y="3720591"/>
            <a:ext cx="2468986" cy="25732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842EE4-42B9-45EC-A0D4-F64BF62E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37" y="3722065"/>
            <a:ext cx="2438642" cy="25562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2FBDB3-B6CA-49E2-9A03-EA0191D2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670" y="3712842"/>
            <a:ext cx="2494074" cy="25562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A273C2-41B2-49F7-B50C-8BBD498E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386" y="3712842"/>
            <a:ext cx="2388973" cy="25809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372927-CA3A-4179-BE65-DB661B6E1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351" y="2466508"/>
            <a:ext cx="1501583" cy="848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24B942-7C45-42A9-A36C-1BF1C1F0D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8565" y="2354913"/>
            <a:ext cx="1044255" cy="952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CAC835-E24E-4492-8846-DEEB306B1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6437" y="2370127"/>
            <a:ext cx="1044255" cy="93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4E00E1-CAA6-492B-8ED8-7203A3821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323" y="2422192"/>
            <a:ext cx="1641690" cy="833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028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376A-E223-4BA9-9562-82BE324B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FINDINGS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C7D66-6E2C-41F2-A2A6-B68B04DDCF97}"/>
              </a:ext>
            </a:extLst>
          </p:cNvPr>
          <p:cNvGrpSpPr/>
          <p:nvPr/>
        </p:nvGrpSpPr>
        <p:grpSpPr>
          <a:xfrm>
            <a:off x="1084100" y="2550071"/>
            <a:ext cx="9071784" cy="2129814"/>
            <a:chOff x="1084100" y="2774797"/>
            <a:chExt cx="9071784" cy="2129814"/>
          </a:xfrm>
        </p:grpSpPr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ABF5E5C6-52E7-461C-B491-0DD53C2C8995}"/>
                </a:ext>
              </a:extLst>
            </p:cNvPr>
            <p:cNvSpPr/>
            <p:nvPr/>
          </p:nvSpPr>
          <p:spPr>
            <a:xfrm>
              <a:off x="1586665" y="2774797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 descr="City">
              <a:extLst>
                <a:ext uri="{FF2B5EF4-FFF2-40B4-BE49-F238E27FC236}">
                  <a16:creationId xmlns:a16="http://schemas.microsoft.com/office/drawing/2014/main" id="{6E697BE4-4950-4705-8BC8-22726BA81A91}"/>
                </a:ext>
              </a:extLst>
            </p:cNvPr>
            <p:cNvSpPr/>
            <p:nvPr/>
          </p:nvSpPr>
          <p:spPr>
            <a:xfrm>
              <a:off x="1856072" y="3044204"/>
              <a:ext cx="725326" cy="72532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5AB9DC-1C6C-4855-A6A1-7C1345AED044}"/>
                </a:ext>
              </a:extLst>
            </p:cNvPr>
            <p:cNvSpPr/>
            <p:nvPr/>
          </p:nvSpPr>
          <p:spPr>
            <a:xfrm>
              <a:off x="1084100" y="4432686"/>
              <a:ext cx="2142526" cy="471925"/>
            </a:xfrm>
            <a:custGeom>
              <a:avLst/>
              <a:gdLst>
                <a:gd name="connsiteX0" fmla="*/ 0 w 2072362"/>
                <a:gd name="connsiteY0" fmla="*/ 0 h 471925"/>
                <a:gd name="connsiteX1" fmla="*/ 2072362 w 2072362"/>
                <a:gd name="connsiteY1" fmla="*/ 0 h 471925"/>
                <a:gd name="connsiteX2" fmla="*/ 2072362 w 2072362"/>
                <a:gd name="connsiteY2" fmla="*/ 471925 h 471925"/>
                <a:gd name="connsiteX3" fmla="*/ 0 w 2072362"/>
                <a:gd name="connsiteY3" fmla="*/ 471925 h 471925"/>
                <a:gd name="connsiteX4" fmla="*/ 0 w 2072362"/>
                <a:gd name="connsiteY4" fmla="*/ 0 h 4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471925">
                  <a:moveTo>
                    <a:pt x="0" y="0"/>
                  </a:moveTo>
                  <a:lnTo>
                    <a:pt x="2072362" y="0"/>
                  </a:lnTo>
                  <a:lnTo>
                    <a:pt x="2072362" y="471925"/>
                  </a:lnTo>
                  <a:lnTo>
                    <a:pt x="0" y="4719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altLang="ko-KR" sz="1500" b="1" kern="1200" dirty="0">
                  <a:solidFill>
                    <a:srgbClr val="FF0000"/>
                  </a:solidFill>
                </a:rPr>
                <a:t>NEW YORK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altLang="ko-KR" sz="1200" b="1" kern="12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altLang="ko-KR" sz="1200" b="1" kern="1200" dirty="0">
                  <a:solidFill>
                    <a:schemeClr val="accent3">
                      <a:lumMod val="75000"/>
                    </a:schemeClr>
                  </a:solidFill>
                </a:rPr>
                <a:t>Place to experience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altLang="ko-KR" sz="1200" b="1" kern="1200" dirty="0">
                  <a:solidFill>
                    <a:schemeClr val="accent3">
                      <a:lumMod val="75000"/>
                    </a:schemeClr>
                  </a:solidFill>
                </a:rPr>
                <a:t> busy city in private way </a:t>
              </a:r>
              <a:endParaRPr lang="en-US" sz="1200" b="1" kern="1200" dirty="0"/>
            </a:p>
          </p:txBody>
        </p:sp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0EDD28F4-6D47-4EA7-8005-CA4FFFA9DC8E}"/>
                </a:ext>
              </a:extLst>
            </p:cNvPr>
            <p:cNvSpPr/>
            <p:nvPr/>
          </p:nvSpPr>
          <p:spPr>
            <a:xfrm>
              <a:off x="4021691" y="2817790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 descr="Suburban scene">
              <a:extLst>
                <a:ext uri="{FF2B5EF4-FFF2-40B4-BE49-F238E27FC236}">
                  <a16:creationId xmlns:a16="http://schemas.microsoft.com/office/drawing/2014/main" id="{8E4A0955-599F-48DD-8245-E6538D1C623C}"/>
                </a:ext>
              </a:extLst>
            </p:cNvPr>
            <p:cNvSpPr/>
            <p:nvPr/>
          </p:nvSpPr>
          <p:spPr>
            <a:xfrm>
              <a:off x="4291098" y="3087197"/>
              <a:ext cx="725326" cy="72532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9A5B22-8CDE-44A4-8578-3C277D30C6B5}"/>
                </a:ext>
              </a:extLst>
            </p:cNvPr>
            <p:cNvSpPr/>
            <p:nvPr/>
          </p:nvSpPr>
          <p:spPr>
            <a:xfrm>
              <a:off x="3506053" y="4445604"/>
              <a:ext cx="2310520" cy="299951"/>
            </a:xfrm>
            <a:custGeom>
              <a:avLst/>
              <a:gdLst>
                <a:gd name="connsiteX0" fmla="*/ 0 w 2072362"/>
                <a:gd name="connsiteY0" fmla="*/ 0 h 299951"/>
                <a:gd name="connsiteX1" fmla="*/ 2072362 w 2072362"/>
                <a:gd name="connsiteY1" fmla="*/ 0 h 299951"/>
                <a:gd name="connsiteX2" fmla="*/ 2072362 w 2072362"/>
                <a:gd name="connsiteY2" fmla="*/ 299951 h 299951"/>
                <a:gd name="connsiteX3" fmla="*/ 0 w 2072362"/>
                <a:gd name="connsiteY3" fmla="*/ 299951 h 299951"/>
                <a:gd name="connsiteX4" fmla="*/ 0 w 2072362"/>
                <a:gd name="connsiteY4" fmla="*/ 0 h 29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62" h="299951">
                  <a:moveTo>
                    <a:pt x="0" y="0"/>
                  </a:moveTo>
                  <a:lnTo>
                    <a:pt x="2072362" y="0"/>
                  </a:lnTo>
                  <a:lnTo>
                    <a:pt x="2072362" y="299951"/>
                  </a:lnTo>
                  <a:lnTo>
                    <a:pt x="0" y="29995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altLang="ko-KR" sz="1500" b="1" dirty="0">
                  <a:solidFill>
                    <a:srgbClr val="FF0000"/>
                  </a:solidFill>
                </a:rPr>
                <a:t>SAN FRANCISCO</a:t>
              </a:r>
            </a:p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altLang="ko-KR" sz="1200" b="1" cap="all" dirty="0">
                  <a:solidFill>
                    <a:srgbClr val="D30F64">
                      <a:lumMod val="75000"/>
                    </a:srgbClr>
                  </a:solidFill>
                </a:rPr>
                <a:t> 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altLang="ko-KR" sz="1200" b="1" cap="all" dirty="0">
                  <a:solidFill>
                    <a:srgbClr val="D30F64">
                      <a:lumMod val="75000"/>
                    </a:srgbClr>
                  </a:solidFill>
                </a:rPr>
                <a:t>Place for family vacation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altLang="ko-KR" sz="1200" b="1" cap="all" dirty="0">
                  <a:solidFill>
                    <a:srgbClr val="D30F64">
                      <a:lumMod val="75000"/>
                    </a:srgbClr>
                  </a:solidFill>
                </a:rPr>
                <a:t> IN big house </a:t>
              </a:r>
              <a:endParaRPr lang="en-US" altLang="ko-KR" sz="1200" b="1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4" name="Rectangle: Diagonal Corners Rounded 33">
              <a:extLst>
                <a:ext uri="{FF2B5EF4-FFF2-40B4-BE49-F238E27FC236}">
                  <a16:creationId xmlns:a16="http://schemas.microsoft.com/office/drawing/2014/main" id="{76B25359-B2BF-4F4C-A659-4CB9AD9FEA31}"/>
                </a:ext>
              </a:extLst>
            </p:cNvPr>
            <p:cNvSpPr/>
            <p:nvPr/>
          </p:nvSpPr>
          <p:spPr>
            <a:xfrm>
              <a:off x="6456717" y="2774797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 descr="Bitcoin">
              <a:extLst>
                <a:ext uri="{FF2B5EF4-FFF2-40B4-BE49-F238E27FC236}">
                  <a16:creationId xmlns:a16="http://schemas.microsoft.com/office/drawing/2014/main" id="{90175B12-0BC7-4137-8B63-E2370E520ED2}"/>
                </a:ext>
              </a:extLst>
            </p:cNvPr>
            <p:cNvSpPr/>
            <p:nvPr/>
          </p:nvSpPr>
          <p:spPr>
            <a:xfrm>
              <a:off x="6726124" y="3044204"/>
              <a:ext cx="725326" cy="72532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Diagonal Corners Rounded 41">
              <a:extLst>
                <a:ext uri="{FF2B5EF4-FFF2-40B4-BE49-F238E27FC236}">
                  <a16:creationId xmlns:a16="http://schemas.microsoft.com/office/drawing/2014/main" id="{12442F83-E967-4E5E-9B3E-67509C907A0D}"/>
                </a:ext>
              </a:extLst>
            </p:cNvPr>
            <p:cNvSpPr/>
            <p:nvPr/>
          </p:nvSpPr>
          <p:spPr>
            <a:xfrm>
              <a:off x="8891743" y="2774797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Rectangle 43" descr="House">
              <a:extLst>
                <a:ext uri="{FF2B5EF4-FFF2-40B4-BE49-F238E27FC236}">
                  <a16:creationId xmlns:a16="http://schemas.microsoft.com/office/drawing/2014/main" id="{EBFC5862-CCB5-4837-B241-5A2549874065}"/>
                </a:ext>
              </a:extLst>
            </p:cNvPr>
            <p:cNvSpPr/>
            <p:nvPr/>
          </p:nvSpPr>
          <p:spPr>
            <a:xfrm>
              <a:off x="9161150" y="3044204"/>
              <a:ext cx="725326" cy="72532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28A36D-6B9F-4802-AA04-36787B739D56}"/>
              </a:ext>
            </a:extLst>
          </p:cNvPr>
          <p:cNvSpPr/>
          <p:nvPr/>
        </p:nvSpPr>
        <p:spPr>
          <a:xfrm>
            <a:off x="6096000" y="4215879"/>
            <a:ext cx="2072362" cy="471925"/>
          </a:xfrm>
          <a:custGeom>
            <a:avLst/>
            <a:gdLst>
              <a:gd name="connsiteX0" fmla="*/ 0 w 2072362"/>
              <a:gd name="connsiteY0" fmla="*/ 0 h 471925"/>
              <a:gd name="connsiteX1" fmla="*/ 2072362 w 2072362"/>
              <a:gd name="connsiteY1" fmla="*/ 0 h 471925"/>
              <a:gd name="connsiteX2" fmla="*/ 2072362 w 2072362"/>
              <a:gd name="connsiteY2" fmla="*/ 471925 h 471925"/>
              <a:gd name="connsiteX3" fmla="*/ 0 w 2072362"/>
              <a:gd name="connsiteY3" fmla="*/ 471925 h 471925"/>
              <a:gd name="connsiteX4" fmla="*/ 0 w 2072362"/>
              <a:gd name="connsiteY4" fmla="*/ 0 h 4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471925">
                <a:moveTo>
                  <a:pt x="0" y="0"/>
                </a:moveTo>
                <a:lnTo>
                  <a:pt x="2072362" y="0"/>
                </a:lnTo>
                <a:lnTo>
                  <a:pt x="2072362" y="471925"/>
                </a:lnTo>
                <a:lnTo>
                  <a:pt x="0" y="471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500" b="1" dirty="0">
                <a:solidFill>
                  <a:srgbClr val="FF0000"/>
                </a:solidFill>
              </a:rPr>
              <a:t>SEATTLE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altLang="ko-KR" sz="1200" b="1" kern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Place having most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 regularity 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with least price </a:t>
            </a:r>
            <a:endParaRPr lang="en-US" sz="1200" b="1" kern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4AF1E9-8AC1-422C-BFD0-292D8B3CAFFD}"/>
              </a:ext>
            </a:extLst>
          </p:cNvPr>
          <p:cNvSpPr/>
          <p:nvPr/>
        </p:nvSpPr>
        <p:spPr>
          <a:xfrm>
            <a:off x="8565395" y="4223798"/>
            <a:ext cx="2072362" cy="471925"/>
          </a:xfrm>
          <a:custGeom>
            <a:avLst/>
            <a:gdLst>
              <a:gd name="connsiteX0" fmla="*/ 0 w 2072362"/>
              <a:gd name="connsiteY0" fmla="*/ 0 h 471925"/>
              <a:gd name="connsiteX1" fmla="*/ 2072362 w 2072362"/>
              <a:gd name="connsiteY1" fmla="*/ 0 h 471925"/>
              <a:gd name="connsiteX2" fmla="*/ 2072362 w 2072362"/>
              <a:gd name="connsiteY2" fmla="*/ 471925 h 471925"/>
              <a:gd name="connsiteX3" fmla="*/ 0 w 2072362"/>
              <a:gd name="connsiteY3" fmla="*/ 471925 h 471925"/>
              <a:gd name="connsiteX4" fmla="*/ 0 w 2072362"/>
              <a:gd name="connsiteY4" fmla="*/ 0 h 4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471925">
                <a:moveTo>
                  <a:pt x="0" y="0"/>
                </a:moveTo>
                <a:lnTo>
                  <a:pt x="2072362" y="0"/>
                </a:lnTo>
                <a:lnTo>
                  <a:pt x="2072362" y="471925"/>
                </a:lnTo>
                <a:lnTo>
                  <a:pt x="0" y="471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500" b="1" dirty="0">
                <a:solidFill>
                  <a:srgbClr val="FF0000"/>
                </a:solidFill>
              </a:rPr>
              <a:t>PARIS</a:t>
            </a:r>
            <a:endParaRPr lang="en-US" altLang="ko-KR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endParaRPr lang="en-US" altLang="ko-KR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Place for 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friends or  couple</a:t>
            </a:r>
          </a:p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IN Cozy  apartment </a:t>
            </a:r>
            <a:endParaRPr lang="en-US" sz="1200" b="1" kern="1200" dirty="0"/>
          </a:p>
        </p:txBody>
      </p:sp>
    </p:spTree>
    <p:extLst>
      <p:ext uri="{BB962C8B-B14F-4D97-AF65-F5344CB8AC3E}">
        <p14:creationId xmlns:p14="http://schemas.microsoft.com/office/powerpoint/2010/main" val="133472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271007C-7EE7-4FBC-8A1E-A22388C42B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696" y="5075332"/>
            <a:ext cx="4053672" cy="512418"/>
          </a:xfrm>
        </p:spPr>
        <p:txBody>
          <a:bodyPr/>
          <a:lstStyle/>
          <a:p>
            <a:r>
              <a:rPr lang="en-US" altLang="ko-KR" sz="3000" dirty="0"/>
              <a:t>IT’S TIME TO TRAVEL !!!</a:t>
            </a:r>
            <a:endParaRPr lang="ko-KR" alt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4C8429-4F05-47A7-94BC-DFF5C6A4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45" y="3284672"/>
            <a:ext cx="1647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9587" y="3049621"/>
            <a:ext cx="7852283" cy="119688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 * Website : Airbnb</a:t>
            </a:r>
          </a:p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 * Data : listings for each 4 City (New York, San Francisco, Seattle, Paris)</a:t>
            </a:r>
          </a:p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 * Attributes: Rent type, Rating,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</a:rPr>
              <a:t> Review, Price, Composition</a:t>
            </a:r>
            <a:endParaRPr lang="ru-RU" dirty="0">
              <a:solidFill>
                <a:schemeClr val="bg1">
                  <a:lumMod val="9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>
          <a:xfrm>
            <a:off x="0" y="0"/>
            <a:ext cx="12190660" cy="5734372"/>
          </a:xfr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59E3014C-DC86-458A-A66C-103C7A3A70EE}"/>
              </a:ext>
            </a:extLst>
          </p:cNvPr>
          <p:cNvSpPr txBox="1">
            <a:spLocks/>
          </p:cNvSpPr>
          <p:nvPr/>
        </p:nvSpPr>
        <p:spPr>
          <a:xfrm>
            <a:off x="8686225" y="914399"/>
            <a:ext cx="3355958" cy="443251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0" b="1" dirty="0">
                <a:solidFill>
                  <a:schemeClr val="bg1">
                    <a:lumMod val="9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sz="12000" b="1" dirty="0">
                <a:solidFill>
                  <a:srgbClr val="0070C0"/>
                </a:solidFill>
                <a:highlight>
                  <a:srgbClr val="FFFF00"/>
                </a:highlight>
              </a:rPr>
              <a:t>** CONTENTS **</a:t>
            </a:r>
          </a:p>
          <a:p>
            <a:endParaRPr lang="en-US" sz="12000" b="1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Rent Type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Super Host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Review &amp; Rating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Guest Number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Price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Composition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Key Word</a:t>
            </a:r>
          </a:p>
          <a:p>
            <a:pPr marL="0" indent="0">
              <a:buNone/>
            </a:pPr>
            <a:r>
              <a:rPr lang="en-US" sz="10000" b="1" dirty="0">
                <a:solidFill>
                  <a:srgbClr val="0070C0"/>
                </a:solidFill>
                <a:highlight>
                  <a:srgbClr val="FFFF00"/>
                </a:highlight>
              </a:rPr>
              <a:t> * Findings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ru-RU" dirty="0">
              <a:solidFill>
                <a:schemeClr val="bg1">
                  <a:lumMod val="9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 TYPE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7996" y="2065973"/>
            <a:ext cx="3590079" cy="6396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More apartments in NY &amp; PA.</a:t>
            </a:r>
          </a:p>
          <a:p>
            <a:r>
              <a:rPr lang="en-US" dirty="0"/>
              <a:t>More houses in SF &amp; SEA.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NY </a:t>
            </a:r>
            <a:r>
              <a:rPr lang="en-US" dirty="0"/>
              <a:t>: Mostly mixture of apartment and private room</a:t>
            </a:r>
          </a:p>
          <a:p>
            <a:pPr marL="0" indent="0">
              <a:buNone/>
            </a:pPr>
            <a:r>
              <a:rPr lang="en-US" dirty="0"/>
              <a:t>            Highest rate in private room among 4</a:t>
            </a:r>
          </a:p>
          <a:p>
            <a:endParaRPr lang="en-US" dirty="0"/>
          </a:p>
          <a:p>
            <a:r>
              <a:rPr lang="en-US" b="1" dirty="0"/>
              <a:t>SF</a:t>
            </a:r>
            <a:r>
              <a:rPr lang="en-US" dirty="0"/>
              <a:t> : House type rather than apartment</a:t>
            </a:r>
          </a:p>
          <a:p>
            <a:pPr marL="0" indent="0">
              <a:buNone/>
            </a:pPr>
            <a:r>
              <a:rPr lang="en-US" dirty="0"/>
              <a:t>            Lowest rate in apartment among 4</a:t>
            </a:r>
          </a:p>
          <a:p>
            <a:endParaRPr lang="en-US" dirty="0"/>
          </a:p>
          <a:p>
            <a:r>
              <a:rPr lang="en-US" b="1" dirty="0"/>
              <a:t>SEA</a:t>
            </a:r>
            <a:r>
              <a:rPr lang="en-US" dirty="0"/>
              <a:t> : Types are regularly distributed</a:t>
            </a:r>
          </a:p>
          <a:p>
            <a:pPr marL="0" indent="0">
              <a:buNone/>
            </a:pPr>
            <a:r>
              <a:rPr lang="en-US" dirty="0"/>
              <a:t>              Highest rate in condominium among 4</a:t>
            </a:r>
          </a:p>
          <a:p>
            <a:endParaRPr lang="en-US" dirty="0"/>
          </a:p>
          <a:p>
            <a:r>
              <a:rPr lang="en-US" b="1" dirty="0"/>
              <a:t>PA</a:t>
            </a:r>
            <a:r>
              <a:rPr lang="en-US" dirty="0"/>
              <a:t> : Mostly apartment </a:t>
            </a:r>
          </a:p>
          <a:p>
            <a:pPr marL="0" indent="0">
              <a:buNone/>
            </a:pPr>
            <a:r>
              <a:rPr lang="en-US" dirty="0"/>
              <a:t>            Highest rate in apartment among 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8ED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 A FOOTER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8ED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85B64-A92D-479A-8F9F-2555F12C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5" y="812249"/>
            <a:ext cx="5742939" cy="5233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84" y="282176"/>
            <a:ext cx="3566831" cy="782638"/>
          </a:xfrm>
        </p:spPr>
        <p:txBody>
          <a:bodyPr/>
          <a:lstStyle/>
          <a:p>
            <a:r>
              <a:rPr lang="en-US" dirty="0"/>
              <a:t>SUPER HOST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282950"/>
            <a:ext cx="4548187" cy="639683"/>
          </a:xfrm>
        </p:spPr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717D7-5C2A-4949-8C4B-E7228889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0" y="1445815"/>
            <a:ext cx="3908793" cy="4280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83506-ED32-41E0-965A-8CF68BB3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34" y="1445814"/>
            <a:ext cx="5563781" cy="428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33E38D-9978-47B0-ACD6-CD0295AB4A94}"/>
              </a:ext>
            </a:extLst>
          </p:cNvPr>
          <p:cNvSpPr txBox="1">
            <a:spLocks/>
          </p:cNvSpPr>
          <p:nvPr/>
        </p:nvSpPr>
        <p:spPr>
          <a:xfrm>
            <a:off x="6166105" y="491693"/>
            <a:ext cx="5108912" cy="639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Highest rate of Super Host in SF.</a:t>
            </a:r>
          </a:p>
          <a:p>
            <a:r>
              <a:rPr lang="en-US" dirty="0"/>
              <a:t>Highest rate of Super Host in house type.</a:t>
            </a:r>
          </a:p>
        </p:txBody>
      </p:sp>
      <p:pic>
        <p:nvPicPr>
          <p:cNvPr id="14" name="Picture 54" descr="wb01753_">
            <a:extLst>
              <a:ext uri="{FF2B5EF4-FFF2-40B4-BE49-F238E27FC236}">
                <a16:creationId xmlns:a16="http://schemas.microsoft.com/office/drawing/2014/main" id="{640783F1-021F-4C91-9FAF-861CA7AA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907582" y="4994457"/>
            <a:ext cx="796871" cy="38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FA63D-EE15-4001-8633-1A44807F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25" y="931464"/>
            <a:ext cx="316698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6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RATING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124" y="4976113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6D405-4600-4D2E-87D2-F06698AA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1" y="2692578"/>
            <a:ext cx="3861252" cy="3628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278A92-65B6-42EA-8583-FEFC2C573ACD}"/>
              </a:ext>
            </a:extLst>
          </p:cNvPr>
          <p:cNvSpPr/>
          <p:nvPr/>
        </p:nvSpPr>
        <p:spPr>
          <a:xfrm>
            <a:off x="515318" y="3247131"/>
            <a:ext cx="565689" cy="209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4.74</a:t>
            </a:r>
            <a:endParaRPr lang="ko-KR" altLang="en-US" sz="13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B5F726-8EC4-4B61-8614-D6193D80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92" y="2692577"/>
            <a:ext cx="3756501" cy="3628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7059BD-48CB-4731-BFA4-49341343D72F}"/>
              </a:ext>
            </a:extLst>
          </p:cNvPr>
          <p:cNvSpPr/>
          <p:nvPr/>
        </p:nvSpPr>
        <p:spPr>
          <a:xfrm>
            <a:off x="4588457" y="4896425"/>
            <a:ext cx="520324" cy="2524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226</a:t>
            </a:r>
            <a:endParaRPr lang="ko-KR" altLang="en-US" sz="13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Picture 54" descr="wb01753_">
            <a:extLst>
              <a:ext uri="{FF2B5EF4-FFF2-40B4-BE49-F238E27FC236}">
                <a16:creationId xmlns:a16="http://schemas.microsoft.com/office/drawing/2014/main" id="{798735AF-10E5-4AD5-BFA1-B15E20AE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685836" y="6065259"/>
            <a:ext cx="716402" cy="37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4" descr="wb01753_">
            <a:extLst>
              <a:ext uri="{FF2B5EF4-FFF2-40B4-BE49-F238E27FC236}">
                <a16:creationId xmlns:a16="http://schemas.microsoft.com/office/drawing/2014/main" id="{AA01E371-84A3-4BAB-B5F2-72AFBC46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443348" y="6059970"/>
            <a:ext cx="593108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2E58C09-F5E3-4371-ABEE-394D69B343A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044037" y="6428691"/>
            <a:ext cx="864773" cy="365125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Rating</a:t>
            </a:r>
            <a:endParaRPr lang="ko-KR" altLang="en-US" sz="1500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84918E4B-7BF3-4B7F-9281-6D173E4BA5CE}"/>
              </a:ext>
            </a:extLst>
          </p:cNvPr>
          <p:cNvSpPr txBox="1">
            <a:spLocks/>
          </p:cNvSpPr>
          <p:nvPr/>
        </p:nvSpPr>
        <p:spPr>
          <a:xfrm>
            <a:off x="5524002" y="6428691"/>
            <a:ext cx="197548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/>
              <a:t>Number of Review</a:t>
            </a:r>
            <a:endParaRPr lang="ko-KR" altLang="en-US" sz="150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253D1D3-B214-462E-9542-62A60C878035}"/>
              </a:ext>
            </a:extLst>
          </p:cNvPr>
          <p:cNvSpPr txBox="1">
            <a:spLocks/>
          </p:cNvSpPr>
          <p:nvPr/>
        </p:nvSpPr>
        <p:spPr>
          <a:xfrm>
            <a:off x="831850" y="1881525"/>
            <a:ext cx="9173440" cy="639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SF has the highest rating from visitors with the least deviation.</a:t>
            </a:r>
          </a:p>
          <a:p>
            <a:r>
              <a:rPr lang="en-US" dirty="0"/>
              <a:t>PA gets the highest number of reviews meaning it has the most visitors.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BD63AD-280C-47AC-9F23-5D5A75CB6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082" y="2692576"/>
            <a:ext cx="3434206" cy="3628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NUMBER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5388" y="4775964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49CE99-2108-4BD4-9EE8-09E56974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19" y="2455641"/>
            <a:ext cx="7448852" cy="423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7FA8FD-9AA1-4362-A0CF-6B79B8AA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2" y="2455641"/>
            <a:ext cx="3728391" cy="423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allout: Right Arrow 22">
            <a:extLst>
              <a:ext uri="{FF2B5EF4-FFF2-40B4-BE49-F238E27FC236}">
                <a16:creationId xmlns:a16="http://schemas.microsoft.com/office/drawing/2014/main" id="{40A4BDDF-0912-4FCD-B429-7BA6A2B48625}"/>
              </a:ext>
            </a:extLst>
          </p:cNvPr>
          <p:cNvSpPr/>
          <p:nvPr/>
        </p:nvSpPr>
        <p:spPr>
          <a:xfrm>
            <a:off x="4737432" y="2608815"/>
            <a:ext cx="494111" cy="128125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rgbClr val="A31D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BBB1DF-71FA-4E3F-91E1-0839E3A16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06" y="2651054"/>
            <a:ext cx="1202020" cy="11772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F69FF5-E4C1-4B62-8D27-EF240AB9FD29}"/>
              </a:ext>
            </a:extLst>
          </p:cNvPr>
          <p:cNvSpPr/>
          <p:nvPr/>
        </p:nvSpPr>
        <p:spPr>
          <a:xfrm>
            <a:off x="5507567" y="2832436"/>
            <a:ext cx="6427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NY 17%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CB8171-6A20-4ED2-AD5A-A0E0BAD962C8}"/>
              </a:ext>
            </a:extLst>
          </p:cNvPr>
          <p:cNvSpPr/>
          <p:nvPr/>
        </p:nvSpPr>
        <p:spPr>
          <a:xfrm>
            <a:off x="5404606" y="3118278"/>
            <a:ext cx="6427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SF 16%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01322B-3826-42BB-B479-347A65626472}"/>
              </a:ext>
            </a:extLst>
          </p:cNvPr>
          <p:cNvSpPr/>
          <p:nvPr/>
        </p:nvSpPr>
        <p:spPr>
          <a:xfrm>
            <a:off x="5540185" y="3367716"/>
            <a:ext cx="454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SEA 11%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794455-61E4-44A7-BF06-3E799A8E36C8}"/>
              </a:ext>
            </a:extLst>
          </p:cNvPr>
          <p:cNvSpPr/>
          <p:nvPr/>
        </p:nvSpPr>
        <p:spPr>
          <a:xfrm>
            <a:off x="6070562" y="3080430"/>
            <a:ext cx="460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Arial Rounded MT Bold" panose="020F0704030504030204" pitchFamily="34" charset="0"/>
                <a:ea typeface="Microsoft JhengHei UI" panose="020B0604030504040204" pitchFamily="34" charset="-120"/>
                <a:cs typeface="Segoe UI" panose="020B0502040204020203" pitchFamily="34" charset="0"/>
              </a:rPr>
              <a:t>PA 56%</a:t>
            </a:r>
          </a:p>
        </p:txBody>
      </p:sp>
      <p:pic>
        <p:nvPicPr>
          <p:cNvPr id="31" name="Picture 54" descr="wb01753_">
            <a:extLst>
              <a:ext uri="{FF2B5EF4-FFF2-40B4-BE49-F238E27FC236}">
                <a16:creationId xmlns:a16="http://schemas.microsoft.com/office/drawing/2014/main" id="{118F6048-70D6-4E31-9BC4-8DA5E8C3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23235" y="6379544"/>
            <a:ext cx="593108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4" descr="wb01753_">
            <a:extLst>
              <a:ext uri="{FF2B5EF4-FFF2-40B4-BE49-F238E27FC236}">
                <a16:creationId xmlns:a16="http://schemas.microsoft.com/office/drawing/2014/main" id="{12253C47-0D7C-4901-8AA7-A7426F4B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084564" y="2678556"/>
            <a:ext cx="593108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2D6262-5CC4-49E5-8E84-EAB19B98B4A5}"/>
              </a:ext>
            </a:extLst>
          </p:cNvPr>
          <p:cNvSpPr txBox="1">
            <a:spLocks/>
          </p:cNvSpPr>
          <p:nvPr/>
        </p:nvSpPr>
        <p:spPr>
          <a:xfrm>
            <a:off x="953465" y="1781964"/>
            <a:ext cx="9173440" cy="639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Majority of guest number is 2, except hotel room and condominium.</a:t>
            </a:r>
          </a:p>
          <a:p>
            <a:r>
              <a:rPr lang="en-US" dirty="0"/>
              <a:t>Most apartments in PA require 2 guests.</a:t>
            </a:r>
          </a:p>
        </p:txBody>
      </p:sp>
    </p:spTree>
    <p:extLst>
      <p:ext uri="{BB962C8B-B14F-4D97-AF65-F5344CB8AC3E}">
        <p14:creationId xmlns:p14="http://schemas.microsoft.com/office/powerpoint/2010/main" val="325829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6874A91-398F-46B0-8765-69963B92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02" y="1539337"/>
            <a:ext cx="6403385" cy="4316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9747B-1867-45DE-9D9F-0D41B19E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1539337"/>
            <a:ext cx="4773478" cy="4316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56BA2F-FDC3-427B-B192-A54F0F0C61ED}"/>
              </a:ext>
            </a:extLst>
          </p:cNvPr>
          <p:cNvSpPr/>
          <p:nvPr/>
        </p:nvSpPr>
        <p:spPr>
          <a:xfrm>
            <a:off x="1070346" y="5464152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$86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BAE950-A329-4B6E-B551-81CA4E241FE3}"/>
              </a:ext>
            </a:extLst>
          </p:cNvPr>
          <p:cNvSpPr/>
          <p:nvPr/>
        </p:nvSpPr>
        <p:spPr>
          <a:xfrm>
            <a:off x="2113900" y="5464151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$115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E8D08A-9624-4E16-A92A-F41193FB907B}"/>
              </a:ext>
            </a:extLst>
          </p:cNvPr>
          <p:cNvSpPr/>
          <p:nvPr/>
        </p:nvSpPr>
        <p:spPr>
          <a:xfrm>
            <a:off x="3194593" y="5464150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$68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B1D972-E5E0-4F47-9900-5CC69BAD7F1F}"/>
              </a:ext>
            </a:extLst>
          </p:cNvPr>
          <p:cNvSpPr/>
          <p:nvPr/>
        </p:nvSpPr>
        <p:spPr>
          <a:xfrm>
            <a:off x="4252028" y="5464149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$77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1E96DE-D6C7-417F-94D2-C60E4A3F7C5A}"/>
              </a:ext>
            </a:extLst>
          </p:cNvPr>
          <p:cNvSpPr/>
          <p:nvPr/>
        </p:nvSpPr>
        <p:spPr>
          <a:xfrm>
            <a:off x="11120034" y="4604356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$85.4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54" descr="wb01753_">
            <a:extLst>
              <a:ext uri="{FF2B5EF4-FFF2-40B4-BE49-F238E27FC236}">
                <a16:creationId xmlns:a16="http://schemas.microsoft.com/office/drawing/2014/main" id="{FA612ADD-2A40-406D-8506-1748E59E8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013117" y="5630896"/>
            <a:ext cx="799825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C582F7-E7C4-4F42-B296-69D9FDBD384E}"/>
              </a:ext>
            </a:extLst>
          </p:cNvPr>
          <p:cNvSpPr/>
          <p:nvPr/>
        </p:nvSpPr>
        <p:spPr>
          <a:xfrm>
            <a:off x="11124799" y="4087477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$76.4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BE9508-F01A-4160-95C7-8B4535252566}"/>
              </a:ext>
            </a:extLst>
          </p:cNvPr>
          <p:cNvSpPr/>
          <p:nvPr/>
        </p:nvSpPr>
        <p:spPr>
          <a:xfrm>
            <a:off x="11113937" y="1591568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$56.4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B384A5-0424-40E7-BFAE-59E85A49FE66}"/>
              </a:ext>
            </a:extLst>
          </p:cNvPr>
          <p:cNvSpPr/>
          <p:nvPr/>
        </p:nvSpPr>
        <p:spPr>
          <a:xfrm>
            <a:off x="11124799" y="3563952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$104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7F2087-A598-4764-8312-E6B31ABF814A}"/>
              </a:ext>
            </a:extLst>
          </p:cNvPr>
          <p:cNvSpPr/>
          <p:nvPr/>
        </p:nvSpPr>
        <p:spPr>
          <a:xfrm>
            <a:off x="11109699" y="2517155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$85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2E0A8B-6030-4889-B404-8CECAE4F626B}"/>
              </a:ext>
            </a:extLst>
          </p:cNvPr>
          <p:cNvSpPr/>
          <p:nvPr/>
        </p:nvSpPr>
        <p:spPr>
          <a:xfrm>
            <a:off x="11123545" y="3039695"/>
            <a:ext cx="639669" cy="191356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$119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8" name="Picture 54" descr="wb01753_">
            <a:extLst>
              <a:ext uri="{FF2B5EF4-FFF2-40B4-BE49-F238E27FC236}">
                <a16:creationId xmlns:a16="http://schemas.microsoft.com/office/drawing/2014/main" id="{78BDA43D-6B02-4D68-AC21-7E873D12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478652" y="3436421"/>
            <a:ext cx="687092" cy="29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4AD7549-0959-4850-AF15-93D394B0043C}"/>
              </a:ext>
            </a:extLst>
          </p:cNvPr>
          <p:cNvSpPr txBox="1">
            <a:spLocks/>
          </p:cNvSpPr>
          <p:nvPr/>
        </p:nvSpPr>
        <p:spPr>
          <a:xfrm>
            <a:off x="2739422" y="271975"/>
            <a:ext cx="207899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153601F-876D-4467-9BA9-F83E3C71396D}"/>
              </a:ext>
            </a:extLst>
          </p:cNvPr>
          <p:cNvSpPr txBox="1">
            <a:spLocks/>
          </p:cNvSpPr>
          <p:nvPr/>
        </p:nvSpPr>
        <p:spPr>
          <a:xfrm>
            <a:off x="6228097" y="414930"/>
            <a:ext cx="5031421" cy="79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SF has the highest price range.</a:t>
            </a:r>
          </a:p>
          <a:p>
            <a:r>
              <a:rPr lang="en-US" dirty="0"/>
              <a:t>House type has the highest price range.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AF67EE-7F2C-4E51-8C85-1C1948C62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25" y="931464"/>
            <a:ext cx="316698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153601F-876D-4467-9BA9-F83E3C71396D}"/>
              </a:ext>
            </a:extLst>
          </p:cNvPr>
          <p:cNvSpPr txBox="1">
            <a:spLocks/>
          </p:cNvSpPr>
          <p:nvPr/>
        </p:nvSpPr>
        <p:spPr>
          <a:xfrm>
            <a:off x="6228097" y="744972"/>
            <a:ext cx="5485501" cy="63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actual price rages that are most interested    are different with mean price that hosts offer.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AF67EE-7F2C-4E51-8C85-1C1948C62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425" y="931464"/>
            <a:ext cx="3166989" cy="32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53FD7-0D7D-46F8-9B1F-C286889D2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475" y="1729791"/>
            <a:ext cx="6964726" cy="3900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B3B84-B4C1-453B-9BFF-1E72C24C4A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777" y="1714102"/>
            <a:ext cx="4367266" cy="3922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237A5C-2E7D-4F8B-9215-A52D2CB020B0}"/>
              </a:ext>
            </a:extLst>
          </p:cNvPr>
          <p:cNvSpPr/>
          <p:nvPr/>
        </p:nvSpPr>
        <p:spPr>
          <a:xfrm>
            <a:off x="3805456" y="3791217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$73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C2F744-394A-4170-B7BF-97466AA178FE}"/>
              </a:ext>
            </a:extLst>
          </p:cNvPr>
          <p:cNvSpPr/>
          <p:nvPr/>
        </p:nvSpPr>
        <p:spPr>
          <a:xfrm>
            <a:off x="3805456" y="2033614"/>
            <a:ext cx="520324" cy="178371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$99</a:t>
            </a:r>
            <a:endParaRPr lang="ko-KR" altLang="en-US" sz="10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21AE94-4DC6-4247-8752-F6A5529C4720}"/>
              </a:ext>
            </a:extLst>
          </p:cNvPr>
          <p:cNvSpPr/>
          <p:nvPr/>
        </p:nvSpPr>
        <p:spPr>
          <a:xfrm rot="20732165">
            <a:off x="8803039" y="5203051"/>
            <a:ext cx="1030636" cy="44615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32">
            <a:extLst>
              <a:ext uri="{FF2B5EF4-FFF2-40B4-BE49-F238E27FC236}">
                <a16:creationId xmlns:a16="http://schemas.microsoft.com/office/drawing/2014/main" id="{5C748B8E-CC92-4768-812F-D23D4C972A9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315380" y="3406941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132">
            <a:extLst>
              <a:ext uri="{FF2B5EF4-FFF2-40B4-BE49-F238E27FC236}">
                <a16:creationId xmlns:a16="http://schemas.microsoft.com/office/drawing/2014/main" id="{4204EE56-CAD2-4B97-BC6F-8466638F2D4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693831" y="2284737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132">
            <a:extLst>
              <a:ext uri="{FF2B5EF4-FFF2-40B4-BE49-F238E27FC236}">
                <a16:creationId xmlns:a16="http://schemas.microsoft.com/office/drawing/2014/main" id="{1D1A8799-3635-4098-B55F-21314F185DEF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9300102" y="1781487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4C5754-F939-4388-AD0E-189ED4B55DB0}"/>
              </a:ext>
            </a:extLst>
          </p:cNvPr>
          <p:cNvSpPr/>
          <p:nvPr/>
        </p:nvSpPr>
        <p:spPr>
          <a:xfrm rot="18955316">
            <a:off x="7558403" y="5310984"/>
            <a:ext cx="371959" cy="18315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8744B0-8C7A-4769-8A98-537CA8F6014C}"/>
              </a:ext>
            </a:extLst>
          </p:cNvPr>
          <p:cNvSpPr/>
          <p:nvPr/>
        </p:nvSpPr>
        <p:spPr>
          <a:xfrm rot="18955316">
            <a:off x="10048700" y="5326429"/>
            <a:ext cx="533361" cy="197948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reeform 132">
            <a:extLst>
              <a:ext uri="{FF2B5EF4-FFF2-40B4-BE49-F238E27FC236}">
                <a16:creationId xmlns:a16="http://schemas.microsoft.com/office/drawing/2014/main" id="{DF415E70-7C91-4FA1-B150-BCE45C61F6E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011138" y="4520052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B5E483-5A8E-4C30-84C5-2DE2AE3AA0B8}"/>
              </a:ext>
            </a:extLst>
          </p:cNvPr>
          <p:cNvSpPr/>
          <p:nvPr/>
        </p:nvSpPr>
        <p:spPr>
          <a:xfrm rot="18955316">
            <a:off x="7901551" y="5303236"/>
            <a:ext cx="371959" cy="183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132">
            <a:extLst>
              <a:ext uri="{FF2B5EF4-FFF2-40B4-BE49-F238E27FC236}">
                <a16:creationId xmlns:a16="http://schemas.microsoft.com/office/drawing/2014/main" id="{B9E9DCF0-E2AB-4A2B-8E5E-841E39C53779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8011138" y="2843992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132">
            <a:extLst>
              <a:ext uri="{FF2B5EF4-FFF2-40B4-BE49-F238E27FC236}">
                <a16:creationId xmlns:a16="http://schemas.microsoft.com/office/drawing/2014/main" id="{72D890F8-E4C3-4694-BB93-C3363C3FC381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1259167" y="2274361"/>
            <a:ext cx="393700" cy="341313"/>
          </a:xfrm>
          <a:custGeom>
            <a:avLst/>
            <a:gdLst>
              <a:gd name="T0" fmla="*/ 0 w 648"/>
              <a:gd name="T1" fmla="*/ 374 h 618"/>
              <a:gd name="T2" fmla="*/ 88 w 648"/>
              <a:gd name="T3" fmla="*/ 320 h 618"/>
              <a:gd name="T4" fmla="*/ 122 w 648"/>
              <a:gd name="T5" fmla="*/ 340 h 618"/>
              <a:gd name="T6" fmla="*/ 184 w 648"/>
              <a:gd name="T7" fmla="*/ 452 h 618"/>
              <a:gd name="T8" fmla="*/ 278 w 648"/>
              <a:gd name="T9" fmla="*/ 316 h 618"/>
              <a:gd name="T10" fmla="*/ 434 w 648"/>
              <a:gd name="T11" fmla="*/ 148 h 618"/>
              <a:gd name="T12" fmla="*/ 534 w 648"/>
              <a:gd name="T13" fmla="*/ 60 h 618"/>
              <a:gd name="T14" fmla="*/ 632 w 648"/>
              <a:gd name="T15" fmla="*/ 0 h 618"/>
              <a:gd name="T16" fmla="*/ 648 w 648"/>
              <a:gd name="T17" fmla="*/ 26 h 618"/>
              <a:gd name="T18" fmla="*/ 566 w 648"/>
              <a:gd name="T19" fmla="*/ 98 h 618"/>
              <a:gd name="T20" fmla="*/ 448 w 648"/>
              <a:gd name="T21" fmla="*/ 230 h 618"/>
              <a:gd name="T22" fmla="*/ 346 w 648"/>
              <a:gd name="T23" fmla="*/ 360 h 618"/>
              <a:gd name="T24" fmla="*/ 234 w 648"/>
              <a:gd name="T25" fmla="*/ 554 h 618"/>
              <a:gd name="T26" fmla="*/ 144 w 648"/>
              <a:gd name="T27" fmla="*/ 618 h 618"/>
              <a:gd name="T28" fmla="*/ 82 w 648"/>
              <a:gd name="T29" fmla="*/ 466 h 618"/>
              <a:gd name="T30" fmla="*/ 42 w 648"/>
              <a:gd name="T31" fmla="*/ 404 h 618"/>
              <a:gd name="T32" fmla="*/ 0 w 648"/>
              <a:gd name="T33" fmla="*/ 374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49DAFB-E101-4283-94A5-55F1B7A421FB}"/>
              </a:ext>
            </a:extLst>
          </p:cNvPr>
          <p:cNvSpPr/>
          <p:nvPr/>
        </p:nvSpPr>
        <p:spPr>
          <a:xfrm rot="18955316">
            <a:off x="11004377" y="5340222"/>
            <a:ext cx="487390" cy="21160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9698B4-3AFA-4C4B-B29B-F638927F47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9897" y="3854123"/>
            <a:ext cx="393701" cy="825097"/>
          </a:xfrm>
          <a:prstGeom prst="round2DiagRect">
            <a:avLst>
              <a:gd name="adj1" fmla="val 1863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63F66DE-5CD2-4B01-B104-85CA4BAE172C}"/>
              </a:ext>
            </a:extLst>
          </p:cNvPr>
          <p:cNvSpPr txBox="1">
            <a:spLocks/>
          </p:cNvSpPr>
          <p:nvPr/>
        </p:nvSpPr>
        <p:spPr>
          <a:xfrm>
            <a:off x="2739422" y="271975"/>
            <a:ext cx="207899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568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_TN72s71US4P9KrTijo5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403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Arial Rounded MT Bold</vt:lpstr>
      <vt:lpstr>Century Gothic</vt:lpstr>
      <vt:lpstr>Office Theme</vt:lpstr>
      <vt:lpstr>1_Office Theme</vt:lpstr>
      <vt:lpstr>Airbnb  Listing Analysis </vt:lpstr>
      <vt:lpstr>DATA SOURCE</vt:lpstr>
      <vt:lpstr>PowerPoint Presentation</vt:lpstr>
      <vt:lpstr>RENT TYPE</vt:lpstr>
      <vt:lpstr>SUPER HOST</vt:lpstr>
      <vt:lpstr>REVIEW &amp; RATING</vt:lpstr>
      <vt:lpstr>GUEST NUMBER</vt:lpstr>
      <vt:lpstr>PowerPoint Presentation</vt:lpstr>
      <vt:lpstr>PowerPoint Presentation</vt:lpstr>
      <vt:lpstr>PowerPoint Presentation</vt:lpstr>
      <vt:lpstr>KEY WORD</vt:lpstr>
      <vt:lpstr>FINDINGS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Sanghee Hong</dc:creator>
  <cp:lastModifiedBy>Sanghee Hong</cp:lastModifiedBy>
  <cp:revision>90</cp:revision>
  <dcterms:created xsi:type="dcterms:W3CDTF">2020-05-02T19:04:27Z</dcterms:created>
  <dcterms:modified xsi:type="dcterms:W3CDTF">2020-05-25T17:10:31Z</dcterms:modified>
</cp:coreProperties>
</file>